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5" r:id="rId2"/>
    <p:sldId id="258" r:id="rId3"/>
    <p:sldId id="266" r:id="rId4"/>
    <p:sldId id="290" r:id="rId5"/>
    <p:sldId id="267" r:id="rId6"/>
    <p:sldId id="259" r:id="rId7"/>
    <p:sldId id="272" r:id="rId8"/>
    <p:sldId id="274" r:id="rId9"/>
    <p:sldId id="270" r:id="rId10"/>
    <p:sldId id="260" r:id="rId11"/>
    <p:sldId id="273" r:id="rId12"/>
    <p:sldId id="269" r:id="rId13"/>
    <p:sldId id="279" r:id="rId14"/>
    <p:sldId id="282" r:id="rId15"/>
    <p:sldId id="281" r:id="rId16"/>
    <p:sldId id="280" r:id="rId17"/>
    <p:sldId id="275" r:id="rId18"/>
    <p:sldId id="289" r:id="rId19"/>
    <p:sldId id="284" r:id="rId20"/>
    <p:sldId id="268" r:id="rId21"/>
    <p:sldId id="276" r:id="rId22"/>
    <p:sldId id="288" r:id="rId23"/>
    <p:sldId id="291" r:id="rId24"/>
    <p:sldId id="286" r:id="rId25"/>
    <p:sldId id="287" r:id="rId26"/>
    <p:sldId id="271" r:id="rId27"/>
    <p:sldId id="278" r:id="rId28"/>
    <p:sldId id="262" r:id="rId29"/>
    <p:sldId id="263" r:id="rId30"/>
    <p:sldId id="264" r:id="rId31"/>
  </p:sldIdLst>
  <p:sldSz cx="9144000" cy="5143500" type="screen16x9"/>
  <p:notesSz cx="6858000" cy="9144000"/>
  <p:embeddedFontLst>
    <p:embeddedFont>
      <p:font typeface="나눔고딕" charset="-127"/>
      <p:regular r:id="rId32"/>
      <p:bold r:id="rId33"/>
    </p:embeddedFont>
    <p:embeddedFont>
      <p:font typeface="나눔고딕 ExtraBold" charset="-127"/>
      <p:bold r:id="rId34"/>
    </p:embeddedFont>
    <p:embeddedFont>
      <p:font typeface="맑은 고딕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C5B"/>
    <a:srgbClr val="507C5F"/>
    <a:srgbClr val="3E60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4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03648" y="1410911"/>
            <a:ext cx="5184576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 smtClean="0">
                <a:latin typeface="THE정고딕140" pitchFamily="18" charset="-127"/>
                <a:ea typeface="THE정고딕110" pitchFamily="18" charset="-127"/>
              </a:rPr>
              <a:t>자율주행을 이용한 책 분류 로봇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339752" y="2004397"/>
            <a:ext cx="4464496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91880" y="2078727"/>
            <a:ext cx="331236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ko-KR" spc="-150" dirty="0" smtClean="0">
                <a:latin typeface="THE정고딕110" pitchFamily="18" charset="-127"/>
                <a:ea typeface="THE정고딕110" pitchFamily="18" charset="-127"/>
              </a:rPr>
              <a:t>Team : the white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0112" y="4011910"/>
            <a:ext cx="3312368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팀장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박주언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팀원 </a:t>
            </a:r>
            <a:r>
              <a:rPr lang="en-US" altLang="ko-KR" sz="1400" spc="-150" dirty="0" smtClean="0">
                <a:latin typeface="THE정고딕110" pitchFamily="18" charset="-127"/>
                <a:ea typeface="THE정고딕110" pitchFamily="18" charset="-127"/>
              </a:rPr>
              <a:t>: </a:t>
            </a:r>
            <a:r>
              <a:rPr lang="ko-KR" altLang="en-US" sz="1400" spc="-150" dirty="0" err="1" smtClean="0">
                <a:latin typeface="THE정고딕110" pitchFamily="18" charset="-127"/>
                <a:ea typeface="THE정고딕110" pitchFamily="18" charset="-127"/>
              </a:rPr>
              <a:t>김장겸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여재영</a:t>
            </a:r>
            <a:endParaRPr lang="en-US" altLang="ko-KR" sz="1400" spc="-150" dirty="0" smtClean="0">
              <a:latin typeface="THE정고딕110" pitchFamily="18" charset="-127"/>
              <a:ea typeface="THE정고딕110" pitchFamily="18" charset="-127"/>
            </a:endParaRPr>
          </a:p>
          <a:p>
            <a:pPr algn="r"/>
            <a:r>
              <a:rPr lang="ko-KR" altLang="en-US" sz="1400" spc="-150" dirty="0" smtClean="0">
                <a:latin typeface="THE정고딕110" pitchFamily="18" charset="-127"/>
                <a:ea typeface="THE정고딕110" pitchFamily="18" charset="-127"/>
              </a:rPr>
              <a:t>윤상민</a:t>
            </a:r>
            <a:endParaRPr lang="ko-KR" altLang="en-US" sz="1400" spc="-15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39752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8224" y="1968393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23767"/>
            <a:ext cx="3091824" cy="398251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43558"/>
            <a:ext cx="3091824" cy="397685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316675"/>
            <a:ext cx="2139702" cy="12371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86758"/>
            <a:ext cx="1992864" cy="1494648"/>
          </a:xfrm>
          <a:prstGeom prst="rect">
            <a:avLst/>
          </a:prstGeom>
        </p:spPr>
      </p:pic>
      <p:cxnSp>
        <p:nvCxnSpPr>
          <p:cNvPr id="19" name="구부러진 연결선 18"/>
          <p:cNvCxnSpPr>
            <a:endCxn id="16" idx="1"/>
          </p:cNvCxnSpPr>
          <p:nvPr/>
        </p:nvCxnSpPr>
        <p:spPr>
          <a:xfrm>
            <a:off x="2555776" y="1419622"/>
            <a:ext cx="1656184" cy="515611"/>
          </a:xfrm>
          <a:prstGeom prst="curvedConnector3">
            <a:avLst>
              <a:gd name="adj1" fmla="val 50000"/>
            </a:avLst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/>
          <p:nvPr/>
        </p:nvCxnSpPr>
        <p:spPr>
          <a:xfrm>
            <a:off x="1619672" y="1851670"/>
            <a:ext cx="3168352" cy="1782412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11960" y="2499742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Ydlidar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</a:t>
            </a:r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x2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7984" y="4227934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Lsm-303(IMU)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18171" r="15764" b="32114"/>
          <a:stretch/>
        </p:blipFill>
        <p:spPr>
          <a:xfrm>
            <a:off x="6835032" y="2620574"/>
            <a:ext cx="2029968" cy="11033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876256" y="384814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Map(Cartographer)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cxnSp>
        <p:nvCxnSpPr>
          <p:cNvPr id="43" name="구부러진 연결선 42"/>
          <p:cNvCxnSpPr>
            <a:endCxn id="39" idx="1"/>
          </p:cNvCxnSpPr>
          <p:nvPr/>
        </p:nvCxnSpPr>
        <p:spPr>
          <a:xfrm flipV="1">
            <a:off x="6084168" y="3172226"/>
            <a:ext cx="750864" cy="461856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구부러진 연결선 45"/>
          <p:cNvCxnSpPr>
            <a:stCxn id="16" idx="3"/>
            <a:endCxn id="39" idx="0"/>
          </p:cNvCxnSpPr>
          <p:nvPr/>
        </p:nvCxnSpPr>
        <p:spPr>
          <a:xfrm>
            <a:off x="6351662" y="1935233"/>
            <a:ext cx="1498354" cy="685341"/>
          </a:xfrm>
          <a:prstGeom prst="curvedConnector2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자율 주행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79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331640" y="1563638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Map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707904" y="1563638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Map size</a:t>
            </a:r>
            <a:r>
              <a:rPr lang="ko-KR" altLang="en-US" sz="1400" dirty="0" smtClean="0">
                <a:solidFill>
                  <a:schemeClr val="tx1"/>
                </a:solidFill>
              </a:rPr>
              <a:t>변경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압축</a:t>
            </a:r>
            <a:r>
              <a:rPr lang="en-US" altLang="ko-KR" sz="14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012160" y="1563638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좌표 생성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331640" y="2859782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자율 주행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07904" y="2859782"/>
            <a:ext cx="1440160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A</a:t>
            </a:r>
            <a:r>
              <a:rPr lang="en-US" altLang="ko-KR" sz="1400" dirty="0">
                <a:solidFill>
                  <a:schemeClr val="tx1"/>
                </a:solidFill>
              </a:rPr>
              <a:t>*</a:t>
            </a:r>
            <a:r>
              <a:rPr lang="ko-KR" altLang="en-US" sz="1400" dirty="0">
                <a:solidFill>
                  <a:schemeClr val="tx1"/>
                </a:solidFill>
              </a:rPr>
              <a:t>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최단 경로 </a:t>
            </a:r>
            <a:r>
              <a:rPr lang="ko-KR" altLang="en-US" sz="1400" dirty="0" smtClean="0">
                <a:solidFill>
                  <a:schemeClr val="tx1"/>
                </a:solidFill>
              </a:rPr>
              <a:t>찾기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940152" y="2859782"/>
            <a:ext cx="1584176" cy="864096"/>
          </a:xfrm>
          <a:prstGeom prst="ellipse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err="1" smtClean="0">
                <a:solidFill>
                  <a:schemeClr val="tx1"/>
                </a:solidFill>
              </a:rPr>
              <a:t>좌표값을</a:t>
            </a:r>
            <a:r>
              <a:rPr lang="ko-KR" altLang="en-US" sz="1300" dirty="0" smtClean="0">
                <a:solidFill>
                  <a:schemeClr val="tx1"/>
                </a:solidFill>
              </a:rPr>
              <a:t> </a:t>
            </a:r>
            <a:r>
              <a:rPr lang="en-US" altLang="ko-KR" sz="1300" dirty="0" smtClean="0">
                <a:solidFill>
                  <a:schemeClr val="tx1"/>
                </a:solidFill>
              </a:rPr>
              <a:t>Map</a:t>
            </a:r>
            <a:r>
              <a:rPr lang="ko-KR" altLang="en-US" sz="1300" dirty="0" smtClean="0">
                <a:solidFill>
                  <a:schemeClr val="tx1"/>
                </a:solidFill>
              </a:rPr>
              <a:t>에 맞게 변경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stCxn id="2" idx="6"/>
            <a:endCxn id="13" idx="2"/>
          </p:cNvCxnSpPr>
          <p:nvPr/>
        </p:nvCxnSpPr>
        <p:spPr>
          <a:xfrm>
            <a:off x="2771800" y="1995686"/>
            <a:ext cx="936104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3" idx="6"/>
            <a:endCxn id="14" idx="2"/>
          </p:cNvCxnSpPr>
          <p:nvPr/>
        </p:nvCxnSpPr>
        <p:spPr>
          <a:xfrm>
            <a:off x="5148064" y="1995686"/>
            <a:ext cx="864096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8" idx="2"/>
            <a:endCxn id="16" idx="6"/>
          </p:cNvCxnSpPr>
          <p:nvPr/>
        </p:nvCxnSpPr>
        <p:spPr>
          <a:xfrm flipH="1">
            <a:off x="5148064" y="3291830"/>
            <a:ext cx="792088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6" idx="2"/>
            <a:endCxn id="15" idx="6"/>
          </p:cNvCxnSpPr>
          <p:nvPr/>
        </p:nvCxnSpPr>
        <p:spPr>
          <a:xfrm flipH="1">
            <a:off x="2771800" y="3291830"/>
            <a:ext cx="936104" cy="0"/>
          </a:xfrm>
          <a:prstGeom prst="straightConnector1">
            <a:avLst/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구부러진 연결선 33"/>
          <p:cNvCxnSpPr>
            <a:stCxn id="14" idx="6"/>
            <a:endCxn id="18" idx="6"/>
          </p:cNvCxnSpPr>
          <p:nvPr/>
        </p:nvCxnSpPr>
        <p:spPr>
          <a:xfrm>
            <a:off x="7452320" y="1995686"/>
            <a:ext cx="72008" cy="1296144"/>
          </a:xfrm>
          <a:prstGeom prst="curvedConnector3">
            <a:avLst>
              <a:gd name="adj1" fmla="val 1077791"/>
            </a:avLst>
          </a:prstGeom>
          <a:ln w="25400">
            <a:solidFill>
              <a:srgbClr val="366C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6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Map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생</a:t>
            </a:r>
            <a:r>
              <a:rPr lang="ko-KR" altLang="en-US" sz="1400" spc="-150" dirty="0">
                <a:latin typeface="THE정고딕140" pitchFamily="18" charset="-127"/>
                <a:ea typeface="THE정고딕140" pitchFamily="18" charset="-127"/>
              </a:rPr>
              <a:t>성</a:t>
            </a: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ake_a_map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1"/>
            <a:ext cx="7272808" cy="331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9" t="15555" r="12500" b="41134"/>
          <a:stretch/>
        </p:blipFill>
        <p:spPr>
          <a:xfrm>
            <a:off x="4139952" y="1195203"/>
            <a:ext cx="4221088" cy="3041123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7" name="Picture 3" descr="C:\Users\hch08\Desktop\6_purelocaization_191212\Screenshot from 2019-12-11 17-22-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0" t="36168" r="36085" b="23223"/>
          <a:stretch/>
        </p:blipFill>
        <p:spPr bwMode="auto">
          <a:xfrm>
            <a:off x="1115616" y="1195203"/>
            <a:ext cx="2088232" cy="304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3434569" y="2523741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278388" y="3795886"/>
            <a:ext cx="2461964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Map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압축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607789"/>
            <a:ext cx="108012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THE정고딕140" pitchFamily="18" charset="-127"/>
                <a:ea typeface="THE정고딕140" pitchFamily="18" charset="-127"/>
              </a:rPr>
              <a:t>A* </a:t>
            </a:r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최단경로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385362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03648" y="1191815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MAP SETTING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905514" y="1191814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EXPECTATION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64092" y="1191813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RESULT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971804" y="3651870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거쳐간 </a:t>
            </a:r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NODE :  15EA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32192" y="3651870"/>
            <a:ext cx="1536300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THE정고딕140" pitchFamily="18" charset="-127"/>
                <a:ea typeface="THE정고딕140" pitchFamily="18" charset="-127"/>
              </a:rPr>
              <a:t>거쳐간 </a:t>
            </a:r>
            <a:r>
              <a:rPr lang="en-US" altLang="ko-KR" sz="1200" spc="-150" dirty="0" smtClean="0">
                <a:latin typeface="THE정고딕140" pitchFamily="18" charset="-127"/>
                <a:ea typeface="THE정고딕140" pitchFamily="18" charset="-127"/>
              </a:rPr>
              <a:t>NODE :  11EA</a:t>
            </a:r>
            <a:endParaRPr lang="ko-KR" altLang="en-US" sz="12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050" name="Picture 2" descr="C:\Users\hch08\Desktop\Screenshot from 2019-12-12 11-11-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2" t="23221" r="27777" b="58140"/>
          <a:stretch/>
        </p:blipFill>
        <p:spPr bwMode="auto">
          <a:xfrm>
            <a:off x="3779912" y="1605642"/>
            <a:ext cx="1903896" cy="191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ch08\Desktop\Screenshot from 2019-12-12 11-06-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60078" r="86344" b="21490"/>
          <a:stretch/>
        </p:blipFill>
        <p:spPr bwMode="auto">
          <a:xfrm>
            <a:off x="1270120" y="1626880"/>
            <a:ext cx="1884560" cy="189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Screenshot from 2019-12-12 11-07-18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23221" r="86420" b="58432"/>
          <a:stretch/>
        </p:blipFill>
        <p:spPr bwMode="auto">
          <a:xfrm>
            <a:off x="6372200" y="1635646"/>
            <a:ext cx="1856284" cy="188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48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4034814" y="1221892"/>
            <a:ext cx="4857666" cy="3672408"/>
            <a:chOff x="4034814" y="1221892"/>
            <a:chExt cx="4857666" cy="3672408"/>
          </a:xfrm>
        </p:grpSpPr>
        <p:sp>
          <p:nvSpPr>
            <p:cNvPr id="97" name="직사각형 96"/>
            <p:cNvSpPr/>
            <p:nvPr/>
          </p:nvSpPr>
          <p:spPr>
            <a:xfrm flipH="1">
              <a:off x="8604447" y="1221892"/>
              <a:ext cx="45719" cy="3672408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 flipV="1">
              <a:off x="4034814" y="4587974"/>
              <a:ext cx="4857666" cy="45719"/>
            </a:xfrm>
            <a:prstGeom prst="rect">
              <a:avLst/>
            </a:prstGeom>
            <a:solidFill>
              <a:srgbClr val="366C5B"/>
            </a:solidFill>
            <a:ln>
              <a:solidFill>
                <a:srgbClr val="366C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043608" y="987574"/>
            <a:ext cx="7416824" cy="3456384"/>
          </a:xfrm>
          <a:prstGeom prst="rect">
            <a:avLst/>
          </a:prstGeom>
          <a:noFill/>
          <a:ln>
            <a:solidFill>
              <a:srgbClr val="366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607789"/>
            <a:ext cx="100811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latin typeface="THE정고딕140" pitchFamily="18" charset="-127"/>
                <a:ea typeface="THE정고딕140" pitchFamily="18" charset="-127"/>
              </a:rPr>
              <a:t>자율 주행</a:t>
            </a:r>
            <a:endParaRPr lang="ko-KR" altLang="en-US" sz="14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1115616" y="699542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to_driv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1059583"/>
            <a:ext cx="727280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2.3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촬영 부분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8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2.4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책 분류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45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987574"/>
            <a:ext cx="6991469" cy="24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484" y="91556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001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1235536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3484" y="1963748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002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2283718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9752" y="2573491"/>
            <a:ext cx="36004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기계 설명</a:t>
            </a:r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 j e t    b o t )</a:t>
            </a: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자율 주행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촬영 부분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책 분류 시스템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3484" y="346746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003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9752" y="3787433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4083918"/>
            <a:ext cx="3600400" cy="5078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프로젝트의 장점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ko-KR" altLang="en-US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활용방안</a:t>
            </a:r>
            <a:endParaRPr lang="en-US" altLang="ko-KR" sz="9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  <a:p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en-US" altLang="ko-KR" sz="9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Q   n  A</a:t>
            </a:r>
            <a:endParaRPr lang="ko-KR" altLang="en-US" sz="9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활</a:t>
              </a:r>
              <a:r>
                <a:rPr lang="ko-KR" altLang="en-US" spc="-15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용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30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THE정고딕110" pitchFamily="18" charset="-127"/>
                <a:ea typeface="THE정고딕110" pitchFamily="18" charset="-127"/>
              </a:rPr>
              <a:t>프로젝트 장점</a:t>
            </a:r>
            <a:endParaRPr lang="ko-KR" altLang="en-US" sz="1600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0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사람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VS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기계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2105442" y="9976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1979712" y="1131590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80937" y="1563638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3" name="Picture 3" descr="C:\Users\hch08\Desktop\19763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915566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hch08\Desktop\tim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222" y="3499388"/>
            <a:ext cx="1296143" cy="12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hch08\Desktop\huma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462" y="3418911"/>
            <a:ext cx="1421612" cy="145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:\Users\hch08\Desktop\bagofmoney_dollar_439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714" y="3609720"/>
            <a:ext cx="1044116" cy="10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hch08\Desktop\an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790" y="3820625"/>
            <a:ext cx="653668" cy="6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hch08\Desktop\an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43" y="3820625"/>
            <a:ext cx="653668" cy="65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 rot="5400000">
            <a:off x="7448087" y="3935669"/>
            <a:ext cx="1008112" cy="44051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4354835" y="2644899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4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3.2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활용 방안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1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050" name="Picture 2" descr="C:\Users\hch08\Desktop\alad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35646"/>
            <a:ext cx="1930970" cy="19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ch08\Desktop\교보문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1635646"/>
            <a:ext cx="2844316" cy="20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ch08\Desktop\도서고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63564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서점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도서관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2105442" y="9976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9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524" y="709634"/>
            <a:ext cx="1836204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음</a:t>
            </a:r>
            <a:r>
              <a:rPr lang="ko-KR" altLang="en-US" sz="2000" spc="-150" dirty="0">
                <a:latin typeface="THE정고딕140" pitchFamily="18" charset="-127"/>
                <a:ea typeface="THE정고딕140" pitchFamily="18" charset="-127"/>
              </a:rPr>
              <a:t>반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en-US" altLang="ko-KR" sz="2000" spc="-150" dirty="0" smtClean="0">
                <a:latin typeface="THE정고딕140" pitchFamily="18" charset="-127"/>
                <a:ea typeface="THE정고딕140" pitchFamily="18" charset="-127"/>
              </a:rPr>
              <a:t>&amp; </a:t>
            </a:r>
            <a:r>
              <a:rPr lang="ko-KR" altLang="en-US" sz="2000" spc="-150" dirty="0" smtClean="0">
                <a:latin typeface="THE정고딕140" pitchFamily="18" charset="-127"/>
                <a:ea typeface="THE정고딕140" pitchFamily="18" charset="-127"/>
              </a:rPr>
              <a:t>물류</a:t>
            </a:r>
            <a:endParaRPr lang="ko-KR" altLang="en-US" sz="2000" spc="-150" dirty="0">
              <a:latin typeface="THE정고딕140" pitchFamily="18" charset="-127"/>
              <a:ea typeface="THE정고딕14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>
            <a:off x="2105442" y="997666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251520" y="656920"/>
            <a:ext cx="162302" cy="1967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hch08\Desktop\음악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28" y="1851670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ch08\Desktop\물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28" y="1707654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QnA</a:t>
            </a:r>
            <a:endParaRPr lang="en-US" altLang="ko-KR" sz="7200" spc="-300" dirty="0" smtClean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0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1720" y="1779662"/>
            <a:ext cx="4608512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      밑에는</a:t>
            </a:r>
            <a:endParaRPr lang="en-US" altLang="ko-KR" sz="4800" dirty="0" smtClean="0">
              <a:latin typeface="THE정고딕110" pitchFamily="18" charset="-127"/>
              <a:ea typeface="THE정고딕110" pitchFamily="18" charset="-127"/>
            </a:endParaRPr>
          </a:p>
          <a:p>
            <a:r>
              <a:rPr lang="ko-KR" altLang="en-US" sz="4800" dirty="0" smtClean="0">
                <a:latin typeface="THE정고딕110" pitchFamily="18" charset="-127"/>
                <a:ea typeface="THE정고딕110" pitchFamily="18" charset="-127"/>
              </a:rPr>
              <a:t>임시 사용 자료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9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87" y="1356166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Open </a:t>
            </a:r>
            <a:r>
              <a:rPr lang="en-US" altLang="ko-KR" spc="-15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Cv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3688" y="2482319"/>
            <a:ext cx="2664296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A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B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C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d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endParaRPr lang="ko-KR" altLang="en-US" sz="1400" spc="-15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0087" y="2482319"/>
            <a:ext cx="2664296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E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F</a:t>
            </a:r>
          </a:p>
          <a:p>
            <a:pPr algn="ctr"/>
            <a:r>
              <a:rPr lang="en-US" altLang="ko-KR" sz="1400" spc="-150" dirty="0" smtClean="0">
                <a:latin typeface="나눔고딕" pitchFamily="50" charset="-127"/>
                <a:ea typeface="나눔고딕" pitchFamily="50" charset="-127"/>
              </a:rPr>
              <a:t>G</a:t>
            </a:r>
          </a:p>
          <a:p>
            <a:pPr algn="ctr"/>
            <a:r>
              <a:rPr lang="en-US" altLang="ko-KR" sz="1400" spc="-150" dirty="0">
                <a:latin typeface="나눔고딕" pitchFamily="50" charset="-127"/>
                <a:ea typeface="나눔고딕" pitchFamily="50" charset="-127"/>
              </a:rPr>
              <a:t>h</a:t>
            </a:r>
            <a:endParaRPr lang="en-US" altLang="ko-KR" sz="1400" spc="-15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4440" y="2573126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123729" y="1995686"/>
            <a:ext cx="4896544" cy="2016224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1691680" y="457197"/>
            <a:ext cx="7200800" cy="3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콘텐츠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활용 방안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8674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2800197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972204" y="1917019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jino\Downloads\noun_1001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9"/>
          <a:stretch/>
        </p:blipFill>
        <p:spPr bwMode="auto">
          <a:xfrm>
            <a:off x="6041425" y="1563762"/>
            <a:ext cx="360040" cy="35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jino\Downloads\noun_11347_cc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90"/>
          <a:stretch/>
        </p:blipFill>
        <p:spPr bwMode="auto">
          <a:xfrm>
            <a:off x="5364088" y="1563638"/>
            <a:ext cx="1714714" cy="164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656181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A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97409" y="303301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B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한컴 윤고딕 230" pitchFamily="18" charset="-127"/>
                <a:ea typeface="한컴 윤고딕 230" pitchFamily="18" charset="-127"/>
              </a:rPr>
              <a:t>팀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74440" y="2030434"/>
            <a:ext cx="995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 smtClean="0">
                <a:solidFill>
                  <a:srgbClr val="327A5D"/>
                </a:solidFill>
                <a:latin typeface="한컴 윤고딕 240" pitchFamily="18" charset="-127"/>
                <a:ea typeface="한컴 윤고딕 240" pitchFamily="18" charset="-127"/>
              </a:rPr>
              <a:t>VS</a:t>
            </a:r>
            <a:endParaRPr lang="ko-KR" altLang="en-US" spc="-150" dirty="0">
              <a:solidFill>
                <a:srgbClr val="327A5D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07604" y="3507852"/>
            <a:ext cx="7128792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한 명의 한식 전문 요리사와 방송인이 팀을 이뤄 </a:t>
            </a:r>
            <a:endParaRPr lang="en-US" altLang="ko-KR" sz="16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옛 문헌에 나온 전통 음식</a:t>
            </a:r>
            <a:r>
              <a:rPr lang="ko-KR" altLang="en-US" sz="1600" spc="-150" dirty="0" smtClean="0">
                <a:latin typeface="나눔고딕" pitchFamily="50" charset="-127"/>
                <a:ea typeface="나눔고딕" pitchFamily="50" charset="-127"/>
              </a:rPr>
              <a:t>을 재현하고 대결하는 </a:t>
            </a:r>
            <a:r>
              <a:rPr lang="ko-KR" altLang="en-US" sz="1600" spc="-150" dirty="0" err="1" smtClean="0">
                <a:latin typeface="나눔고딕" pitchFamily="50" charset="-127"/>
                <a:ea typeface="나눔고딕" pitchFamily="50" charset="-127"/>
              </a:rPr>
              <a:t>컨셉</a:t>
            </a:r>
            <a:endParaRPr lang="ko-KR" altLang="en-US" sz="1600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3419872" y="1533842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418442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목표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41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9812" y="1491630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 err="1" smtClean="0">
                <a:solidFill>
                  <a:schemeClr val="bg1"/>
                </a:solidFill>
                <a:latin typeface="한컴 윤고딕 230" pitchFamily="18" charset="-127"/>
                <a:ea typeface="한컴 윤고딕 230" pitchFamily="18" charset="-127"/>
              </a:rPr>
              <a:t>QnA</a:t>
            </a:r>
            <a:endParaRPr lang="en-US" altLang="ko-KR" sz="7200" spc="-300" dirty="0" smtClean="0">
              <a:solidFill>
                <a:schemeClr val="bg1"/>
              </a:solidFill>
              <a:latin typeface="한컴 윤고딕 230" pitchFamily="18" charset="-127"/>
              <a:ea typeface="한컴 윤고딕 230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75856" y="2571750"/>
            <a:ext cx="26282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3028463"/>
            <a:ext cx="1066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34" y="2954407"/>
            <a:ext cx="1360611" cy="13606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125"/>
          <a:stretch/>
        </p:blipFill>
        <p:spPr>
          <a:xfrm>
            <a:off x="2683973" y="2953209"/>
            <a:ext cx="1261154" cy="12340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4892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간략화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446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핵심화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4935" y="4154525"/>
            <a:ext cx="18722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이미지화</a:t>
            </a:r>
            <a:endParaRPr lang="ko-KR" altLang="en-US" spc="-150" dirty="0">
              <a:solidFill>
                <a:schemeClr val="bg1"/>
              </a:solidFill>
              <a:latin typeface="THE정고딕110" pitchFamily="18" charset="-127"/>
              <a:ea typeface="THE정고딕110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019764" y="2221477"/>
            <a:ext cx="2124236" cy="1613972"/>
            <a:chOff x="3491880" y="1275606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527884" y="2283718"/>
              <a:ext cx="2088232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기획의도</a:t>
              </a:r>
              <a:endParaRPr lang="ko-KR" altLang="en-US" sz="2800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80" y="1779662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635896" y="1275606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8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63887" y="906274"/>
            <a:ext cx="20162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개 요 </a:t>
            </a:r>
            <a:r>
              <a:rPr lang="en-US" altLang="ko-KR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&amp; </a:t>
            </a:r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계발 목적</a:t>
            </a:r>
            <a:endParaRPr lang="ko-KR" altLang="en-US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99592" y="1851670"/>
            <a:ext cx="7344818" cy="2304256"/>
          </a:xfrm>
          <a:prstGeom prst="roundRect">
            <a:avLst/>
          </a:prstGeom>
          <a:noFill/>
          <a:ln w="15875">
            <a:solidFill>
              <a:srgbClr val="327A5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대규모 서점 및 도서관에서 책을 정리하는 일은 많은 인적자원과 시간을 소비하는 작업입니다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본 프로젝트는 </a:t>
            </a:r>
            <a:r>
              <a:rPr lang="ko-KR" altLang="en-US" sz="12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</a:rPr>
              <a:t> 및 자율 주행 기술을 활용하여 이러한 작업을 도와줄 수 있는 로봇을 개발하면 어떨까 하는 아이디어에서 출발했습니다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본 프로젝트는 많은 인적 자원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시간 등을 절약할 수 있으며 책장이나 선반에 책을 인식해서 비교하는 것과 같이 비슷한 작업에서 연동시켜 응용해 사용이 가능합니다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72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 rot="5400000">
            <a:off x="4138811" y="3508996"/>
            <a:ext cx="506338" cy="504056"/>
          </a:xfrm>
          <a:prstGeom prst="rightArrow">
            <a:avLst/>
          </a:prstGeom>
          <a:solidFill>
            <a:srgbClr val="3D83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5434" y="4227934"/>
            <a:ext cx="734696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사람들이 책을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하나씩 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종류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위치</a:t>
            </a:r>
            <a:r>
              <a:rPr lang="en-US" altLang="ko-KR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2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2000" spc="-1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 모두 파악하는데 많은 시간 소모</a:t>
            </a:r>
            <a:endParaRPr lang="ko-KR" altLang="en-US" sz="2000" spc="-150" dirty="0"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71550"/>
            <a:ext cx="5832648" cy="25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목표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2627784" y="1685865"/>
            <a:ext cx="2160240" cy="2160240"/>
          </a:xfrm>
          <a:prstGeom prst="ellipse">
            <a:avLst/>
          </a:prstGeom>
          <a:solidFill>
            <a:srgbClr val="2E645B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339752" y="2535152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자율 주행을 이용한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자동 탐색</a:t>
            </a:r>
            <a:endParaRPr lang="ko-KR" altLang="en-US" sz="1200" spc="-15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39951" y="1592065"/>
            <a:ext cx="2347837" cy="2347837"/>
          </a:xfrm>
          <a:prstGeom prst="ellipse">
            <a:avLst/>
          </a:prstGeom>
          <a:solidFill>
            <a:srgbClr val="3D8377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39952" y="2535150"/>
            <a:ext cx="24482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이미지 인식으로 </a:t>
            </a:r>
            <a:endParaRPr lang="en-US" altLang="ko-KR" sz="1200" spc="-15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200" spc="-15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spc="-150" dirty="0" smtClean="0">
                <a:latin typeface="나눔고딕 ExtraBold" pitchFamily="50" charset="-127"/>
                <a:ea typeface="나눔고딕 ExtraBold" pitchFamily="50" charset="-127"/>
              </a:rPr>
              <a:t>책  분류 </a:t>
            </a:r>
            <a:endParaRPr lang="en-US" altLang="ko-KR" sz="1200" spc="-150" dirty="0" smtClean="0"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4499992" y="1440440"/>
            <a:ext cx="576064" cy="1293897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076056" y="1437390"/>
            <a:ext cx="936104" cy="305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1245902"/>
            <a:ext cx="180020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 smtClean="0">
                <a:latin typeface="나눔고딕 ExtraBold" pitchFamily="50" charset="-127"/>
                <a:ea typeface="나눔고딕 ExtraBold" pitchFamily="50" charset="-127"/>
              </a:rPr>
              <a:t>많은 시간을 단축</a:t>
            </a:r>
            <a:endParaRPr lang="ko-KR" altLang="en-US" spc="-15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6C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19872" y="1533842"/>
            <a:ext cx="2124236" cy="1613972"/>
            <a:chOff x="3419872" y="1533842"/>
            <a:chExt cx="2124236" cy="1613972"/>
          </a:xfrm>
        </p:grpSpPr>
        <p:sp>
          <p:nvSpPr>
            <p:cNvPr id="13" name="TextBox 12"/>
            <p:cNvSpPr txBox="1"/>
            <p:nvPr/>
          </p:nvSpPr>
          <p:spPr>
            <a:xfrm>
              <a:off x="3455876" y="2676678"/>
              <a:ext cx="208823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solidFill>
                    <a:schemeClr val="bg1"/>
                  </a:solidFill>
                  <a:latin typeface="THE정고딕110" pitchFamily="18" charset="-127"/>
                  <a:ea typeface="THE정고딕110" pitchFamily="18" charset="-127"/>
                </a:rPr>
                <a:t>프로젝트 설명</a:t>
              </a:r>
              <a:endParaRPr lang="ko-KR" altLang="en-US" spc="-15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19872" y="2037898"/>
              <a:ext cx="2088232" cy="584775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THE정고딕170" pitchFamily="18" charset="-127"/>
                  <a:ea typeface="THE정고딕170" pitchFamily="18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THE정고딕170" pitchFamily="18" charset="-127"/>
                <a:ea typeface="THE정고딕170" pitchFamily="18" charset="-127"/>
              </a:endParaRPr>
            </a:p>
          </p:txBody>
        </p:sp>
        <p:sp>
          <p:nvSpPr>
            <p:cNvPr id="15" name="이등변 삼각형 14"/>
            <p:cNvSpPr/>
            <p:nvPr/>
          </p:nvSpPr>
          <p:spPr>
            <a:xfrm>
              <a:off x="3563888" y="1533842"/>
              <a:ext cx="1872208" cy="1613972"/>
            </a:xfrm>
            <a:prstGeom prst="triangle">
              <a:avLst/>
            </a:prstGeom>
            <a:noFill/>
            <a:ln w="9525">
              <a:solidFill>
                <a:srgbClr val="DBF1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65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599892" y="2548520"/>
            <a:ext cx="1908212" cy="0"/>
          </a:xfrm>
          <a:prstGeom prst="line">
            <a:avLst/>
          </a:prstGeom>
          <a:ln>
            <a:solidFill>
              <a:schemeClr val="tx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400092" y="2512516"/>
            <a:ext cx="216024" cy="7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19872" y="1792436"/>
            <a:ext cx="24122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THE정고딕110" pitchFamily="18" charset="-127"/>
                <a:ea typeface="THE정고딕110" pitchFamily="18" charset="-127"/>
              </a:rPr>
              <a:t>2.1</a:t>
            </a:r>
            <a:endParaRPr lang="ko-KR" altLang="en-US" sz="1600" dirty="0">
              <a:latin typeface="THE정고딕110" pitchFamily="18" charset="-127"/>
              <a:ea typeface="THE정고딕11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2202418"/>
            <a:ext cx="280831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THE정고딕110" pitchFamily="18" charset="-127"/>
                <a:ea typeface="THE정고딕110" pitchFamily="18" charset="-127"/>
              </a:rPr>
              <a:t>기계 설명</a:t>
            </a:r>
            <a:endParaRPr lang="ko-KR" altLang="en-US" spc="-150" dirty="0"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8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07704" y="457200"/>
            <a:ext cx="6984776" cy="0"/>
          </a:xfrm>
          <a:prstGeom prst="line">
            <a:avLst/>
          </a:prstGeom>
          <a:ln>
            <a:solidFill>
              <a:srgbClr val="327A5D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프로젝트 설명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823767"/>
            <a:ext cx="3091824" cy="398251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37" y="1095028"/>
            <a:ext cx="2016224" cy="15526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550" y="2931790"/>
            <a:ext cx="2088232" cy="16169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34" y="1048387"/>
            <a:ext cx="1645915" cy="1645915"/>
          </a:xfrm>
          <a:prstGeom prst="rect">
            <a:avLst/>
          </a:prstGeom>
        </p:spPr>
      </p:pic>
      <p:cxnSp>
        <p:nvCxnSpPr>
          <p:cNvPr id="8" name="구부러진 연결선 7"/>
          <p:cNvCxnSpPr/>
          <p:nvPr/>
        </p:nvCxnSpPr>
        <p:spPr>
          <a:xfrm flipV="1">
            <a:off x="2051720" y="1707655"/>
            <a:ext cx="2520280" cy="360039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endCxn id="2" idx="1"/>
          </p:cNvCxnSpPr>
          <p:nvPr/>
        </p:nvCxnSpPr>
        <p:spPr>
          <a:xfrm flipV="1">
            <a:off x="6216201" y="1871345"/>
            <a:ext cx="604536" cy="16330"/>
          </a:xfrm>
          <a:prstGeom prst="curvedConnector3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5"/>
          <p:cNvCxnSpPr>
            <a:stCxn id="2" idx="2"/>
            <a:endCxn id="3" idx="3"/>
          </p:cNvCxnSpPr>
          <p:nvPr/>
        </p:nvCxnSpPr>
        <p:spPr>
          <a:xfrm rot="5400000">
            <a:off x="6710510" y="2621935"/>
            <a:ext cx="1092613" cy="1144067"/>
          </a:xfrm>
          <a:prstGeom prst="curvedConnector2">
            <a:avLst/>
          </a:prstGeom>
          <a:ln w="41275">
            <a:solidFill>
              <a:srgbClr val="507C5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63987" y="250880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5V </a:t>
            </a:r>
            <a:r>
              <a:rPr lang="ko-KR" altLang="en-US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릴레이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62805" y="449850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Raspberry pi camera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80312" y="2624013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Step motor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29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323</Words>
  <Application>Microsoft Office PowerPoint</Application>
  <PresentationFormat>화면 슬라이드 쇼(16:9)</PresentationFormat>
  <Paragraphs>116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굴림</vt:lpstr>
      <vt:lpstr>Arial</vt:lpstr>
      <vt:lpstr>THE정고딕140</vt:lpstr>
      <vt:lpstr>한컴 윤고딕 230</vt:lpstr>
      <vt:lpstr>나눔고딕</vt:lpstr>
      <vt:lpstr>나눔고딕 ExtraBold</vt:lpstr>
      <vt:lpstr>THE정고딕110</vt:lpstr>
      <vt:lpstr>한컴 윤고딕 240</vt:lpstr>
      <vt:lpstr>THE정고딕170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hch0821@naver.com</cp:lastModifiedBy>
  <cp:revision>37</cp:revision>
  <dcterms:created xsi:type="dcterms:W3CDTF">2006-10-05T04:04:58Z</dcterms:created>
  <dcterms:modified xsi:type="dcterms:W3CDTF">2019-12-12T07:38:16Z</dcterms:modified>
</cp:coreProperties>
</file>